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7" r:id="rId2"/>
    <p:sldId id="276" r:id="rId3"/>
    <p:sldId id="256" r:id="rId4"/>
    <p:sldId id="258" r:id="rId5"/>
    <p:sldId id="260" r:id="rId6"/>
    <p:sldId id="274" r:id="rId7"/>
    <p:sldId id="279" r:id="rId8"/>
    <p:sldId id="275" r:id="rId9"/>
    <p:sldId id="273" r:id="rId10"/>
    <p:sldId id="269" r:id="rId11"/>
    <p:sldId id="280" r:id="rId12"/>
    <p:sldId id="281" r:id="rId13"/>
    <p:sldId id="259" r:id="rId14"/>
    <p:sldId id="261" r:id="rId15"/>
  </p:sldIdLst>
  <p:sldSz cx="18288000" cy="10287000"/>
  <p:notesSz cx="6858000" cy="9144000"/>
  <p:embeddedFontLst>
    <p:embeddedFont>
      <p:font typeface="Trebuchet MS" pitchFamily="34" charset="0"/>
      <p:regular r:id="rId17"/>
      <p:bold r:id="rId18"/>
      <p:italic r:id="rId19"/>
      <p:boldItalic r:id="rId20"/>
    </p:embeddedFont>
    <p:embeddedFont>
      <p:font typeface="Georgia" pitchFamily="18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76" autoAdjust="0"/>
  </p:normalViewPr>
  <p:slideViewPr>
    <p:cSldViewPr>
      <p:cViewPr>
        <p:scale>
          <a:sx n="51" d="100"/>
          <a:sy n="51" d="100"/>
        </p:scale>
        <p:origin x="-185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707C-D4C7-48D1-8DEE-D5AF8D10B097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CF10D-FB1C-4C31-B9E5-7A193A809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2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F10D-FB1C-4C31-B9E5-7A193A8096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0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F10D-FB1C-4C31-B9E5-7A193A80962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6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978467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7590" y="7578818"/>
            <a:ext cx="11274020" cy="1323179"/>
          </a:xfrm>
        </p:spPr>
        <p:txBody>
          <a:bodyPr>
            <a:normAutofit/>
          </a:bodyPr>
          <a:lstStyle>
            <a:lvl1pPr marL="0" indent="0" algn="l">
              <a:buNone/>
              <a:defRPr sz="3900">
                <a:solidFill>
                  <a:schemeClr val="tx2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163" y="4698436"/>
            <a:ext cx="14350702" cy="2689751"/>
          </a:xfrm>
          <a:effectLst/>
        </p:spPr>
        <p:txBody>
          <a:bodyPr>
            <a:noAutofit/>
          </a:bodyPr>
          <a:lstStyle>
            <a:lvl1pPr marL="1142991" indent="-816422" algn="l">
              <a:defRPr sz="9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0" y="1097279"/>
            <a:ext cx="12801600" cy="5212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07516" y="564776"/>
            <a:ext cx="4114800" cy="785750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48227" y="1097279"/>
            <a:ext cx="9658574" cy="73420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286000" y="1097280"/>
            <a:ext cx="12801600" cy="5212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978467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390" y="3258972"/>
            <a:ext cx="11933332" cy="3635019"/>
          </a:xfrm>
          <a:effectLst/>
        </p:spPr>
        <p:txBody>
          <a:bodyPr anchor="b"/>
          <a:lstStyle>
            <a:lvl1pPr algn="r">
              <a:defRPr sz="8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876" y="6911267"/>
            <a:ext cx="11940988" cy="1253190"/>
          </a:xfrm>
        </p:spPr>
        <p:txBody>
          <a:bodyPr anchor="t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5998" y="1097279"/>
            <a:ext cx="6693408" cy="5212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290304" y="1097280"/>
            <a:ext cx="6693408" cy="5212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97280"/>
            <a:ext cx="6693408" cy="95964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43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2894" y="2100491"/>
            <a:ext cx="6693408" cy="4114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4604" y="1097280"/>
            <a:ext cx="6693408" cy="95964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43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ctr" defTabSz="1632844" rtl="0" eaLnBrk="1" latinLnBrk="0" hangingPunct="1">
              <a:spcBef>
                <a:spcPct val="20000"/>
              </a:spcBef>
              <a:spcAft>
                <a:spcPts val="536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0" y="2098548"/>
            <a:ext cx="6693408" cy="4114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1" y="3314701"/>
            <a:ext cx="7272170" cy="1887740"/>
          </a:xfrm>
          <a:effectLst/>
        </p:spPr>
        <p:txBody>
          <a:bodyPr anchor="b">
            <a:noAutofit/>
          </a:bodyPr>
          <a:lstStyle>
            <a:lvl1pPr marL="408211" indent="-408211" algn="l">
              <a:defRPr sz="5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7031" y="1097280"/>
            <a:ext cx="8034170" cy="7342095"/>
          </a:xfrm>
        </p:spPr>
        <p:txBody>
          <a:bodyPr anchor="ctr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5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0" y="5246703"/>
            <a:ext cx="6777320" cy="3209277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978467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50350" y="1714500"/>
            <a:ext cx="8229600" cy="469170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36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4" y="1515729"/>
            <a:ext cx="7388228" cy="3244530"/>
          </a:xfrm>
        </p:spPr>
        <p:txBody>
          <a:bodyPr anchor="b"/>
          <a:lstStyle>
            <a:lvl1pPr marL="326569" indent="-326569">
              <a:buFont typeface="Georgia" pitchFamily="18" charset="0"/>
              <a:buChar char="*"/>
              <a:defRPr sz="29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536" y="6696632"/>
            <a:ext cx="12767076" cy="1714500"/>
          </a:xfrm>
        </p:spPr>
        <p:txBody>
          <a:bodyPr anchor="b">
            <a:noAutofit/>
          </a:bodyPr>
          <a:lstStyle>
            <a:lvl1pPr algn="l">
              <a:defRPr sz="8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58100"/>
            <a:ext cx="18288000" cy="26289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8288000" cy="76581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652456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6579" y="6558252"/>
            <a:ext cx="13025022" cy="1714500"/>
          </a:xfrm>
          <a:prstGeom prst="rect">
            <a:avLst/>
          </a:prstGeom>
          <a:effectLst/>
        </p:spPr>
        <p:txBody>
          <a:bodyPr vert="horz" lIns="163284" tIns="81642" rIns="163284" bIns="81642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98390"/>
            <a:ext cx="12801600" cy="5212080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0" y="9258301"/>
            <a:ext cx="5029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399" y="9258301"/>
            <a:ext cx="6705602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9258301"/>
            <a:ext cx="36576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571495" indent="-571495" algn="r" defTabSz="163284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8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8211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79706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469560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59413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81923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71776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10615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82110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20949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ps.krsnet.ru/sp-tala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vigator.krao.ru/activity/2762/?date=2026-01-21" TargetMode="External"/><Relationship Id="rId2" Type="http://schemas.openxmlformats.org/officeDocument/2006/relationships/hyperlink" Target="https://forms.gle/EbEJ5vcw51uW3xhY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zinaveronika.ru/min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hyperlink" Target="http://cps.krsnet.ru/sp-tala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9800" y="2247900"/>
            <a:ext cx="15316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ГОРОДСКОЙ КОНКУРС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«Лучший Каллиграф - 2026»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"/>
            <a:ext cx="4800600" cy="1080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78" y="5143500"/>
            <a:ext cx="5291260" cy="529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3" r="74855"/>
          <a:stretch/>
        </p:blipFill>
        <p:spPr>
          <a:xfrm>
            <a:off x="152400" y="-39078"/>
            <a:ext cx="1447800" cy="1371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4600" y="231223"/>
            <a:ext cx="133693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ПОРЯДОК И СРОКИ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ПРОВЕДЕНИЯ КОНКУРСА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756770" y="2322125"/>
            <a:ext cx="2616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780" y="8756780"/>
            <a:ext cx="1530220" cy="153022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55365"/>
              </p:ext>
            </p:extLst>
          </p:nvPr>
        </p:nvGraphicFramePr>
        <p:xfrm>
          <a:off x="286140" y="1062220"/>
          <a:ext cx="17983199" cy="88093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16329"/>
                <a:gridCol w="6694331"/>
                <a:gridCol w="5772539"/>
              </a:tblGrid>
              <a:tr h="358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Даты проведения</a:t>
                      </a:r>
                      <a:endParaRPr lang="ru-RU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999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подготовительный: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-организационный семинар для координаторов;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-презентация конкурса для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педагогов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декабря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2025, 15:00-17:00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dirty="0" smtClean="0">
                        <a:effectLst/>
                        <a:highlight>
                          <a:srgbClr val="FF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14.01.2026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МКУ КИМЦ ул.Белинского,1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10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 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</a:t>
                      </a:r>
                      <a:r>
                        <a:rPr lang="ru-RU" sz="28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://cps.krsnet.ru/sp-talant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  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 – школьный </a:t>
                      </a:r>
                      <a:endParaRPr lang="ru-RU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23.01.26 по 21.02.26 гг.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базе ОУ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595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районный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23.02.26 по 23.03.26 по утвержденному графику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(см. таблицу проведения районного этапа конкурса «Лучший каллираф-2026», стр. 4 Положения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63284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базе ОУ</a:t>
                      </a:r>
                      <a:endParaRPr lang="ru-RU" sz="2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2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 – городской </a:t>
                      </a:r>
                    </a:p>
                    <a:p>
                      <a:r>
                        <a:rPr lang="ru-RU" sz="2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публикация списка участников городского этапа</a:t>
                      </a:r>
                    </a:p>
                    <a:p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проведение городского этапа</a:t>
                      </a:r>
                      <a:endParaRPr lang="ru-RU" sz="2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163284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01.04.2026 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07.04.2026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сайте МАОУ ДО ЦПС</a:t>
                      </a:r>
                    </a:p>
                    <a:p>
                      <a:r>
                        <a:rPr lang="ru-RU" sz="28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http://cps.krsnet.ru/sp-talant</a:t>
                      </a:r>
                      <a:endParaRPr lang="ru-RU" sz="2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МАОУ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ЦПС, по адресу г. Красноярск, Устиновича 24а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1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76400" y="1924050"/>
            <a:ext cx="16611600" cy="6553200"/>
          </a:xfrm>
        </p:spPr>
        <p:txBody>
          <a:bodyPr/>
          <a:lstStyle/>
          <a:p>
            <a:pPr marL="0" indent="0" algn="l" defTabSz="914400">
              <a:buNone/>
              <a:tabLst>
                <a:tab pos="1781175" algn="l"/>
              </a:tabLst>
            </a:pPr>
            <a:r>
              <a:rPr lang="ru-RU" sz="4000" dirty="0" smtClean="0">
                <a:solidFill>
                  <a:srgbClr val="000000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  <a:cs typeface="+mn-cs"/>
              </a:rPr>
              <a:t>Заявка </a:t>
            </a:r>
            <a:r>
              <a:rPr lang="ru-RU" sz="4000" dirty="0" smtClean="0">
                <a:solidFill>
                  <a:srgbClr val="000000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  <a:cs typeface="+mn-cs"/>
              </a:rPr>
              <a:t>на районный этап конкурса подаются  в письменном (Приложение № 1 к Положению о проведении конкурса) и в электронном видах </a:t>
            </a:r>
            <a:br>
              <a:rPr lang="ru-RU" sz="4000" dirty="0" smtClean="0">
                <a:solidFill>
                  <a:srgbClr val="000000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  <a:cs typeface="+mn-cs"/>
              </a:rPr>
            </a:br>
            <a:r>
              <a:rPr lang="ru-RU" sz="4000" dirty="0" smtClean="0">
                <a:solidFill>
                  <a:srgbClr val="000000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  <a:cs typeface="+mn-cs"/>
              </a:rPr>
              <a:t/>
            </a:r>
            <a:br>
              <a:rPr lang="ru-RU" sz="4000" dirty="0" smtClean="0">
                <a:solidFill>
                  <a:srgbClr val="000000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  <a:cs typeface="+mn-cs"/>
              </a:rPr>
            </a:br>
            <a:r>
              <a:rPr lang="ru-RU" sz="4000" dirty="0" smtClean="0">
                <a:solidFill>
                  <a:srgbClr val="000000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  <a:cs typeface="+mn-cs"/>
              </a:rPr>
              <a:t>Ссылка </a:t>
            </a:r>
            <a:r>
              <a:rPr lang="ru-RU" sz="4000" dirty="0">
                <a:solidFill>
                  <a:srgbClr val="000000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  <a:cs typeface="+mn-cs"/>
              </a:rPr>
              <a:t>на заявку на районный этап </a:t>
            </a:r>
            <a:r>
              <a:rPr lang="ru-RU" sz="4000" dirty="0" smtClean="0">
                <a:solidFill>
                  <a:srgbClr val="000000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  <a:cs typeface="+mn-cs"/>
              </a:rPr>
              <a:t>конкурса </a:t>
            </a:r>
            <a:r>
              <a:rPr lang="ru-RU" sz="4000" u="sng" dirty="0">
                <a:effectLst/>
                <a:hlinkClick r:id="rId2"/>
              </a:rPr>
              <a:t>https://</a:t>
            </a:r>
            <a:r>
              <a:rPr lang="ru-RU" sz="4000" u="sng" dirty="0" smtClean="0">
                <a:effectLst/>
                <a:hlinkClick r:id="rId2"/>
              </a:rPr>
              <a:t>forms.gle/EbEJ5vcw51uW3xhY8</a:t>
            </a:r>
            <a:r>
              <a:rPr lang="ru-RU" sz="4000" u="sng" dirty="0" smtClean="0">
                <a:effectLst/>
              </a:rPr>
              <a:t/>
            </a:r>
            <a:br>
              <a:rPr lang="ru-RU" sz="4000" u="sng" dirty="0" smtClean="0">
                <a:effectLst/>
              </a:rPr>
            </a:br>
            <a:r>
              <a:rPr lang="ru-RU" sz="4000" u="sng" dirty="0" smtClean="0">
                <a:effectLst/>
              </a:rPr>
              <a:t/>
            </a:r>
            <a:br>
              <a:rPr lang="ru-RU" sz="4000" u="sng" dirty="0" smtClean="0">
                <a:effectLst/>
              </a:rPr>
            </a:br>
            <a:r>
              <a:rPr lang="ru-RU" sz="4000" u="sng" dirty="0">
                <a:effectLst/>
              </a:rPr>
              <a:t>Н</a:t>
            </a:r>
            <a:r>
              <a:rPr lang="ru-RU" sz="4000" u="sng" dirty="0" smtClean="0">
                <a:effectLst/>
              </a:rPr>
              <a:t>а городской этап нужно подать заявку через систему Навигатор Дополнительного образования </a:t>
            </a:r>
            <a:r>
              <a:rPr lang="en-US" sz="4000" b="0" u="sng" dirty="0">
                <a:effectLst/>
                <a:latin typeface="Arial"/>
                <a:hlinkClick r:id="rId3"/>
              </a:rPr>
              <a:t>https://navigator.krao.ru/activity/2762/?date=2026-01-21</a:t>
            </a:r>
            <a:r>
              <a:rPr lang="ru-RU" sz="4000" dirty="0">
                <a:solidFill>
                  <a:srgbClr val="000000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  <a:cs typeface="+mn-cs"/>
              </a:rPr>
              <a:t/>
            </a:r>
            <a:br>
              <a:rPr lang="ru-RU" sz="4000" dirty="0">
                <a:solidFill>
                  <a:srgbClr val="000000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  <a:cs typeface="+mn-cs"/>
              </a:rPr>
            </a:br>
            <a:endParaRPr lang="ru-RU" sz="4000" dirty="0">
              <a:solidFill>
                <a:srgbClr val="000000"/>
              </a:solidFill>
              <a:effectLst>
                <a:reflection blurRad="6350" endPos="0" dir="5400000" sy="-100000" algn="bl" rotWithShape="0"/>
              </a:effectLst>
              <a:latin typeface="Times New Roman"/>
              <a:ea typeface="Times New Roman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3" r="74855"/>
          <a:stretch/>
        </p:blipFill>
        <p:spPr>
          <a:xfrm>
            <a:off x="228600" y="0"/>
            <a:ext cx="1447800" cy="1371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0" y="8477250"/>
            <a:ext cx="1581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0" y="419100"/>
            <a:ext cx="8089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Критерии оценивания конкурсных  работ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3" r="74855"/>
          <a:stretch/>
        </p:blipFill>
        <p:spPr>
          <a:xfrm>
            <a:off x="457200" y="190500"/>
            <a:ext cx="1447800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203" y="8284806"/>
            <a:ext cx="179070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6272" y="1333500"/>
            <a:ext cx="15604978" cy="879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Теоретическое задание: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1. Правильность названий элементов букв (по любой методике обучения)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2. Правильность указания количества элементов в указанных буквах.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3. Правильность указания соединения от этой буквы.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За каждый критерий - 5 баллов. Максимальное количество баллов 15.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endParaRPr lang="ru-RU" sz="2800" i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Практическое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задание: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1. Наклон букв, параллельность элементов букв.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2. Пропорции букв (высота и ширина).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3. Правильность написания элементов букв.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4. Соблюдение правильного соединения букв.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5. Соблюдение линейности (соблюдение строки снизу и сверху).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6. Соблюдение интервала между словами.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7. Списывание печатного текста письменными буквами, ручкой, выданной организатором конкурса, 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без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ошибок и аккуратно с указанием автора текста.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715" algn="l"/>
              </a:tabLs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каждый критерий -5 баллов. Максимальное количество баллов – 35.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843052"/>
            <a:ext cx="17373600" cy="902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ЭКСПЕРТНЫЙ </a:t>
            </a:r>
            <a:r>
              <a:rPr lang="ru-RU" sz="4800" b="1" dirty="0" smtClean="0">
                <a:solidFill>
                  <a:srgbClr val="002060"/>
                </a:solidFill>
              </a:rPr>
              <a:t>СОВЕТ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Гегель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Алена Алексеевна, педагог дополнительного образования МАОУ ДО ЦПС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Тотиаури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Екатерина Владимировна,  учитель начальных классов МАОУ СШ 143 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Тарасова Надежда Васильевна, педагог дополнительного образования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МАОУ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ЦТиР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№1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Абрамова Алена Викторовна. педагог дополнительного образования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МАОУ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ЦТиР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№1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Бараксанова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Мария Сергеевна, педагог дополнительного образования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МАОУ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СШ 154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3" r="74855"/>
          <a:stretch/>
        </p:blipFill>
        <p:spPr>
          <a:xfrm>
            <a:off x="457200" y="190500"/>
            <a:ext cx="1447800" cy="1371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704" y="7734300"/>
            <a:ext cx="27051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-762000" y="34857"/>
            <a:ext cx="11109164" cy="350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1"/>
              </a:lnSpc>
            </a:pPr>
            <a:endParaRPr dirty="0"/>
          </a:p>
          <a:p>
            <a:pPr algn="ctr">
              <a:lnSpc>
                <a:spcPts val="9121"/>
              </a:lnSpc>
            </a:pPr>
            <a:endParaRPr lang="ru-RU" sz="8072" dirty="0" smtClean="0">
              <a:solidFill>
                <a:srgbClr val="000000"/>
              </a:solidFill>
              <a:latin typeface="Lemon Tuesday"/>
            </a:endParaRPr>
          </a:p>
          <a:p>
            <a:pPr algn="ctr">
              <a:lnSpc>
                <a:spcPts val="9121"/>
              </a:lnSpc>
            </a:pPr>
            <a:endParaRPr lang="en-US" sz="8072" dirty="0">
              <a:solidFill>
                <a:srgbClr val="000000"/>
              </a:solidFill>
              <a:latin typeface="Lemon Tuesday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865"/>
            <a:ext cx="8450798" cy="63380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98" y="125865"/>
            <a:ext cx="8567202" cy="64254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686300"/>
            <a:ext cx="8618618" cy="5410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203" y="8284806"/>
            <a:ext cx="17907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66800" y="1790700"/>
            <a:ext cx="1562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Конкурс по каллиграфии «ЛК-2026» – </a:t>
            </a: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эффективных форм для выявления, поощрения и поддержки талантливых учащихся, </a:t>
            </a:r>
            <a:r>
              <a:rPr lang="ru-RU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увлеченных</a:t>
            </a: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занятиями каллиграфией, а также возможности </a:t>
            </a:r>
            <a:r>
              <a:rPr lang="ru-RU" sz="48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развития пространственного мышления, мелкой и крупной моторики, межполушарного взаимодействия, </a:t>
            </a:r>
            <a:r>
              <a:rPr lang="ru-RU" sz="48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лингвистической</a:t>
            </a:r>
            <a:r>
              <a:rPr lang="ru-RU" sz="48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, информационно-коммуникативной и социокультурной компетенции.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3" r="74855"/>
          <a:stretch/>
        </p:blipFill>
        <p:spPr>
          <a:xfrm>
            <a:off x="457200" y="190500"/>
            <a:ext cx="1447800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76581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57400" y="1714500"/>
            <a:ext cx="150876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Цель: </a:t>
            </a:r>
            <a:r>
              <a:rPr lang="ru-RU" sz="5400" dirty="0" smtClean="0">
                <a:solidFill>
                  <a:srgbClr val="002060"/>
                </a:solidFill>
              </a:rPr>
              <a:t>создание </a:t>
            </a:r>
            <a:r>
              <a:rPr lang="ru-RU" sz="5400" dirty="0">
                <a:solidFill>
                  <a:srgbClr val="002060"/>
                </a:solidFill>
              </a:rPr>
              <a:t>условий для привлечения внимания обучающихся 1-4 классов общеобразовательных учреждений </a:t>
            </a:r>
            <a:endParaRPr lang="ru-RU" sz="5400" dirty="0" smtClean="0">
              <a:solidFill>
                <a:srgbClr val="002060"/>
              </a:solidFill>
            </a:endParaRPr>
          </a:p>
          <a:p>
            <a:r>
              <a:rPr lang="ru-RU" sz="5400" dirty="0" smtClean="0">
                <a:solidFill>
                  <a:srgbClr val="002060"/>
                </a:solidFill>
              </a:rPr>
              <a:t>г</a:t>
            </a:r>
            <a:r>
              <a:rPr lang="ru-RU" sz="5400" dirty="0">
                <a:solidFill>
                  <a:srgbClr val="002060"/>
                </a:solidFill>
              </a:rPr>
              <a:t>. Красноярска к письменности, как неотъемлемой части национальной культуры, как средству владения языком, развития вкуса к красивому почерку и сохранения письма в условиях </a:t>
            </a:r>
            <a:r>
              <a:rPr lang="ru-RU" sz="5400" dirty="0" err="1">
                <a:solidFill>
                  <a:srgbClr val="002060"/>
                </a:solidFill>
              </a:rPr>
              <a:t>цифровизации</a:t>
            </a:r>
            <a:r>
              <a:rPr lang="ru-RU" sz="54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3" r="74855"/>
          <a:stretch/>
        </p:blipFill>
        <p:spPr>
          <a:xfrm>
            <a:off x="457200" y="190500"/>
            <a:ext cx="144780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7239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02871" y="1714500"/>
            <a:ext cx="156591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- </a:t>
            </a:r>
            <a:r>
              <a:rPr lang="ru-RU" sz="3600" dirty="0" smtClean="0">
                <a:solidFill>
                  <a:srgbClr val="002060"/>
                </a:solidFill>
              </a:rPr>
              <a:t>Вовлечь  </a:t>
            </a:r>
            <a:r>
              <a:rPr lang="ru-RU" sz="3600" dirty="0">
                <a:solidFill>
                  <a:srgbClr val="002060"/>
                </a:solidFill>
              </a:rPr>
              <a:t>обучающихся образовательных учреждений </a:t>
            </a:r>
            <a:r>
              <a:rPr lang="ru-RU" sz="3600" dirty="0" smtClean="0">
                <a:solidFill>
                  <a:srgbClr val="002060"/>
                </a:solidFill>
              </a:rPr>
              <a:t>г. Красноярска   </a:t>
            </a:r>
            <a:r>
              <a:rPr lang="ru-RU" sz="3600" dirty="0">
                <a:solidFill>
                  <a:srgbClr val="002060"/>
                </a:solidFill>
              </a:rPr>
              <a:t>в </a:t>
            </a:r>
            <a:r>
              <a:rPr lang="ru-RU" sz="3600" dirty="0" smtClean="0">
                <a:solidFill>
                  <a:srgbClr val="002060"/>
                </a:solidFill>
              </a:rPr>
              <a:t>интеллектуальную соревновательную деятельность. </a:t>
            </a:r>
            <a:endParaRPr lang="ru-RU" sz="3600" dirty="0">
              <a:solidFill>
                <a:srgbClr val="002060"/>
              </a:solidFill>
            </a:endParaRPr>
          </a:p>
          <a:p>
            <a:r>
              <a:rPr lang="ru-RU" sz="3600" dirty="0">
                <a:solidFill>
                  <a:srgbClr val="002060"/>
                </a:solidFill>
              </a:rPr>
              <a:t>- Создать условия для обмена опытом и взаимодействия учащихся и педагогов </a:t>
            </a:r>
            <a:r>
              <a:rPr lang="ru-RU" sz="3600" dirty="0" smtClean="0">
                <a:solidFill>
                  <a:srgbClr val="002060"/>
                </a:solidFill>
              </a:rPr>
              <a:t>образовательных учреждений по </a:t>
            </a:r>
            <a:r>
              <a:rPr lang="ru-RU" sz="3600" dirty="0">
                <a:solidFill>
                  <a:srgbClr val="002060"/>
                </a:solidFill>
              </a:rPr>
              <a:t>каллиграфии.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- Стимулировать творческую активность учащихся и мотивацию к занятиям каллиграфией.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- Привлечь внимание к письменности и каллиграфии как неотъемлемой части русской культуры, а также к важности сохранения письменного языка в эпоху всеобщей компьютеризации.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- Воспитывать уважительное отношение к русскому языку и письму как средству коммуникации.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- Развивать творческие способности школьников средствами каллиграфии.</a:t>
            </a:r>
          </a:p>
          <a:p>
            <a:r>
              <a:rPr lang="ru-RU" sz="3600" dirty="0"/>
              <a:t> 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3" r="74855"/>
          <a:stretch/>
        </p:blipFill>
        <p:spPr>
          <a:xfrm>
            <a:off x="457200" y="190500"/>
            <a:ext cx="144780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125" y="8267700"/>
            <a:ext cx="20193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257300"/>
            <a:ext cx="176022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ПРЕДПОЛАГАЕМЫЙ РЕЗУЛЬТАТ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Формирование интереса у обучающихся к занятиям каллиграфией как возможности развития пространственного мышления, мелкой и крупной моторики, межполушарного взаимодействия, а также  лингвистической, информационно-коммуникативной и социокультурной компетенции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Приобщение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обучающихся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участию в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интеллектуальной соревновательной деятельности и расширению образовательного пространства  через участие в  конкурсе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каллиграфии. 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Предъявление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достижений обучающихся на уровне района и города Красноярска.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4000" dirty="0">
              <a:solidFill>
                <a:srgbClr val="002060"/>
              </a:solidFill>
            </a:endParaRPr>
          </a:p>
          <a:p>
            <a:r>
              <a:rPr lang="ru-RU" sz="4000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3" r="74855"/>
          <a:stretch/>
        </p:blipFill>
        <p:spPr>
          <a:xfrm>
            <a:off x="457200" y="190500"/>
            <a:ext cx="1447800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049" y="7962900"/>
            <a:ext cx="23241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1181100"/>
            <a:ext cx="16764000" cy="1003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Личностные компетенции</a:t>
            </a:r>
            <a:r>
              <a:rPr lang="ru-RU" sz="4000" dirty="0">
                <a:solidFill>
                  <a:srgbClr val="002060"/>
                </a:solidFill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rgbClr val="002060"/>
                </a:solidFill>
              </a:rPr>
              <a:t> </a:t>
            </a:r>
            <a:endParaRPr lang="ru-RU" sz="3600" dirty="0">
              <a:solidFill>
                <a:srgbClr val="002060"/>
              </a:solidFill>
            </a:endParaRPr>
          </a:p>
          <a:p>
            <a:pPr indent="-571500">
              <a:spcAft>
                <a:spcPts val="0"/>
              </a:spcAft>
              <a:buFontTx/>
              <a:buChar char="-"/>
            </a:pPr>
            <a:r>
              <a:rPr lang="ru-RU" sz="3600" dirty="0">
                <a:solidFill>
                  <a:srgbClr val="002060"/>
                </a:solidFill>
              </a:rPr>
              <a:t>формирование патриотического отношения к русскому языку, своей Родине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</a:p>
          <a:p>
            <a:pPr indent="-571500">
              <a:spcAft>
                <a:spcPts val="0"/>
              </a:spcAft>
              <a:buFontTx/>
              <a:buChar char="-"/>
            </a:pPr>
            <a:r>
              <a:rPr lang="ru-RU" sz="3600" dirty="0">
                <a:solidFill>
                  <a:srgbClr val="002060"/>
                </a:solidFill>
              </a:rPr>
              <a:t>развитие эстетических потребностей и художественно-эстетического вкуса; </a:t>
            </a:r>
          </a:p>
          <a:p>
            <a:r>
              <a:rPr lang="ru-RU" sz="3600" dirty="0">
                <a:solidFill>
                  <a:srgbClr val="002060"/>
                </a:solidFill>
              </a:rPr>
              <a:t>-  становление положительной мотивации к творческому труду, бережному отношению к материальным и духовным ценностям.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</a:rPr>
              <a:t> - формирование этического отношения, эмоционально- нравственной отзывчивости,  дружелюбного поведения, понимания и сопереживания чувствам других участников, сдержанности, положительного отношения к процессу письма;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</a:rPr>
              <a:t>- формирование осознания ответственности за произнесённое и написанное слово;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</a:rPr>
              <a:t> 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3200" dirty="0">
              <a:latin typeface="Calibri"/>
              <a:ea typeface="Times New Roman"/>
              <a:cs typeface="Times New Roman"/>
            </a:endParaRPr>
          </a:p>
          <a:p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3" r="74855"/>
          <a:stretch/>
        </p:blipFill>
        <p:spPr>
          <a:xfrm>
            <a:off x="457200" y="190500"/>
            <a:ext cx="763552" cy="7233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7763602"/>
            <a:ext cx="2219908" cy="22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1866900"/>
            <a:ext cx="1653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sz="4000" dirty="0" smtClean="0">
                <a:solidFill>
                  <a:srgbClr val="002060"/>
                </a:solidFill>
              </a:rPr>
              <a:t> компетенции:</a:t>
            </a:r>
          </a:p>
          <a:p>
            <a:pPr lvl="0"/>
            <a:endParaRPr lang="ru-RU" sz="40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4000" dirty="0" smtClean="0">
                <a:latin typeface="Times New Roman"/>
              </a:rPr>
              <a:t>- </a:t>
            </a:r>
            <a:r>
              <a:rPr lang="ru-RU" sz="3600" dirty="0">
                <a:solidFill>
                  <a:srgbClr val="002060"/>
                </a:solidFill>
              </a:rPr>
              <a:t>следование установленным правилам,  планировании и контроле  при выполнения заданий;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</a:rPr>
              <a:t>- повышение мотивации к учебной деятельности и культуре  письменной речи; 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</a:rPr>
              <a:t>- развитие  логического мышления, образного воображения, познавательных возможностей детей.</a:t>
            </a:r>
          </a:p>
          <a:p>
            <a:pPr lvl="0"/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77343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5400" y="800100"/>
            <a:ext cx="15163800" cy="378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УЧАСТНИКИ</a:t>
            </a:r>
            <a:endParaRPr lang="ru-RU" sz="4400" dirty="0">
              <a:solidFill>
                <a:srgbClr val="002060"/>
              </a:solidFill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endParaRPr lang="ru-RU" sz="4400" dirty="0" smtClean="0">
              <a:solidFill>
                <a:srgbClr val="002060"/>
              </a:solidFill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4400" dirty="0" smtClean="0">
                <a:solidFill>
                  <a:srgbClr val="002060"/>
                </a:solidFill>
              </a:rPr>
              <a:t>Целевая аудитория  - обучающиеся начальных классов образовательных учреждений г. Красноярска</a:t>
            </a:r>
            <a:endParaRPr lang="ru-RU" sz="4400" dirty="0"/>
          </a:p>
          <a:p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3" r="74855"/>
          <a:stretch/>
        </p:blipFill>
        <p:spPr>
          <a:xfrm>
            <a:off x="457200" y="190500"/>
            <a:ext cx="1447800" cy="137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4838700"/>
            <a:ext cx="3352800" cy="3352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14900"/>
            <a:ext cx="3505200" cy="34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8801100"/>
            <a:ext cx="775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Мини-курс по разлиновкам от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В.Д.Мазиной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390" y="266700"/>
            <a:ext cx="16991334" cy="1012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Участники 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конкурса должны знать: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1781175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- базовые элементы букв;</a:t>
            </a:r>
            <a:endParaRPr lang="ru-RU" sz="4000" dirty="0"/>
          </a:p>
          <a:p>
            <a:pPr>
              <a:spcAft>
                <a:spcPts val="0"/>
              </a:spcAft>
              <a:tabLst>
                <a:tab pos="1781175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- из каких элементов состоят буквы;</a:t>
            </a:r>
            <a:endParaRPr lang="ru-RU" sz="4000" dirty="0"/>
          </a:p>
          <a:p>
            <a:pPr>
              <a:spcAft>
                <a:spcPts val="0"/>
              </a:spcAft>
              <a:tabLst>
                <a:tab pos="1781175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- правила соединения букв.</a:t>
            </a:r>
            <a:endParaRPr lang="ru-RU" sz="4000" dirty="0"/>
          </a:p>
          <a:p>
            <a:pPr>
              <a:spcAft>
                <a:spcPts val="0"/>
              </a:spcAft>
              <a:tabLst>
                <a:tab pos="1781175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400" dirty="0"/>
          </a:p>
          <a:p>
            <a:pPr indent="179705">
              <a:lnSpc>
                <a:spcPct val="115000"/>
              </a:lnSpc>
              <a:tabLst>
                <a:tab pos="1781175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Участники конкурса должны уметь:</a:t>
            </a:r>
          </a:p>
          <a:p>
            <a:pPr>
              <a:tabLst>
                <a:tab pos="1781175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- работать в разлиновках </a:t>
            </a:r>
            <a:r>
              <a:rPr lang="ru-RU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В.Д.Мазиной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hlinkClick r:id="rId3"/>
              </a:rPr>
              <a:t>https://mazinaveronika.ru/mini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>
              <a:tabLst>
                <a:tab pos="1781175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списывать печатный текст без орфографических ошибок;</a:t>
            </a:r>
            <a:endParaRPr lang="ru-RU" sz="4000" dirty="0"/>
          </a:p>
          <a:p>
            <a:pPr>
              <a:spcAft>
                <a:spcPts val="0"/>
              </a:spcAft>
              <a:tabLst>
                <a:tab pos="1781175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- соблюдать наклон букв и параллельность элементов;</a:t>
            </a:r>
            <a:endParaRPr lang="ru-RU" sz="4000" dirty="0"/>
          </a:p>
          <a:p>
            <a:pPr>
              <a:spcAft>
                <a:spcPts val="0"/>
              </a:spcAft>
              <a:tabLst>
                <a:tab pos="1781175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- соблюдать высоту и ширину букв;</a:t>
            </a:r>
            <a:endParaRPr lang="ru-RU" sz="4000" dirty="0"/>
          </a:p>
          <a:p>
            <a:pPr>
              <a:spcAft>
                <a:spcPts val="0"/>
              </a:spcAft>
              <a:tabLst>
                <a:tab pos="1781175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- соблюдать правильность соединений букв;</a:t>
            </a:r>
            <a:endParaRPr lang="ru-RU" sz="4000" dirty="0"/>
          </a:p>
          <a:p>
            <a:pPr>
              <a:spcAft>
                <a:spcPts val="0"/>
              </a:spcAft>
              <a:tabLst>
                <a:tab pos="1781175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- соблюдать красную строку и расстояние между словами;</a:t>
            </a:r>
            <a:endParaRPr lang="ru-RU" sz="4000" dirty="0"/>
          </a:p>
          <a:p>
            <a:pPr>
              <a:spcAft>
                <a:spcPts val="0"/>
              </a:spcAft>
              <a:tabLst>
                <a:tab pos="1781175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- списывать стихотворный текст с красной строки каждую строфу.</a:t>
            </a:r>
            <a:endParaRPr lang="ru-RU" sz="4000" dirty="0"/>
          </a:p>
          <a:p>
            <a:pPr marL="457200">
              <a:spcAft>
                <a:spcPts val="0"/>
              </a:spcAft>
              <a:tabLst>
                <a:tab pos="1781175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4000" dirty="0" smtClean="0">
                <a:solidFill>
                  <a:srgbClr val="002060"/>
                </a:solidFill>
              </a:rPr>
              <a:t>Задания прошлого года можно посмотреть здесь </a:t>
            </a:r>
            <a:r>
              <a:rPr lang="ru-RU" sz="4000" u="sng" dirty="0" smtClean="0">
                <a:solidFill>
                  <a:srgbClr val="002060"/>
                </a:solidFill>
                <a:hlinkClick r:id="rId4"/>
              </a:rPr>
              <a:t>http://cps.krsnet.ru/sp-talant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3" r="74855"/>
          <a:stretch/>
        </p:blipFill>
        <p:spPr>
          <a:xfrm>
            <a:off x="228600" y="38100"/>
            <a:ext cx="1447800" cy="137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030258"/>
            <a:ext cx="2243524" cy="22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2445</TotalTime>
  <Words>602</Words>
  <Application>Microsoft Office PowerPoint</Application>
  <PresentationFormat>Произвольный</PresentationFormat>
  <Paragraphs>116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Lemon Tuesday</vt:lpstr>
      <vt:lpstr>Trebuchet MS</vt:lpstr>
      <vt:lpstr>Georgia</vt:lpstr>
      <vt:lpstr>Calibri</vt:lpstr>
      <vt:lpstr>Times New Roman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Заявка на районный этап конкурса подаются  в письменном (Приложение № 1 к Положению о проведении конкурса) и в электронном видах   Ссылка на заявку на районный этап конкурса https://forms.gle/EbEJ5vcw51uW3xhY8  На городской этап нужно подать заявку через систему Навигатор Дополнительного образования https://navigator.krao.ru/activity/2762/?date=2026-01-21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Оранжевый и Белый Современная Командная Работа Основная Мысль Презентация</dc:title>
  <dc:creator>ОRazvodovskaya</dc:creator>
  <cp:lastModifiedBy>Admin-203</cp:lastModifiedBy>
  <cp:revision>136</cp:revision>
  <dcterms:created xsi:type="dcterms:W3CDTF">2006-08-16T00:00:00Z</dcterms:created>
  <dcterms:modified xsi:type="dcterms:W3CDTF">2026-01-21T08:56:14Z</dcterms:modified>
  <dc:identifier>DAEvILFrgp0</dc:identifier>
</cp:coreProperties>
</file>